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8" r:id="rId2"/>
    <p:sldId id="273" r:id="rId3"/>
    <p:sldId id="272" r:id="rId4"/>
    <p:sldId id="259" r:id="rId5"/>
    <p:sldId id="275" r:id="rId6"/>
    <p:sldId id="274" r:id="rId7"/>
    <p:sldId id="280" r:id="rId8"/>
    <p:sldId id="286" r:id="rId9"/>
    <p:sldId id="292" r:id="rId10"/>
    <p:sldId id="282" r:id="rId11"/>
    <p:sldId id="279" r:id="rId12"/>
    <p:sldId id="258" r:id="rId13"/>
    <p:sldId id="288" r:id="rId14"/>
    <p:sldId id="265" r:id="rId15"/>
    <p:sldId id="297" r:id="rId16"/>
    <p:sldId id="296" r:id="rId17"/>
    <p:sldId id="300" r:id="rId18"/>
    <p:sldId id="271" r:id="rId19"/>
    <p:sldId id="290" r:id="rId20"/>
    <p:sldId id="262" r:id="rId21"/>
    <p:sldId id="298" r:id="rId22"/>
    <p:sldId id="299" r:id="rId23"/>
    <p:sldId id="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진 홍" initials="유홍" lastIdx="1" clrIdx="0">
    <p:extLst>
      <p:ext uri="{19B8F6BF-5375-455C-9EA6-DF929625EA0E}">
        <p15:presenceInfo xmlns:p15="http://schemas.microsoft.com/office/powerpoint/2012/main" userId="S::ssundong010@knou.ac.kr::752e4be4-91b1-4995-ab0e-b5b0deea98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85684" autoAdjust="0"/>
  </p:normalViewPr>
  <p:slideViewPr>
    <p:cSldViewPr snapToGrid="0" showGuides="1">
      <p:cViewPr varScale="1">
        <p:scale>
          <a:sx n="113" d="100"/>
          <a:sy n="113" d="100"/>
        </p:scale>
        <p:origin x="4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E42483-1119-4481-97A7-BD73D4EC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A51FED-1103-410F-9FE1-2EF05CEBC5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A616-73F3-4385-A4E6-25E887C32B9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C97E2B-555E-465C-992E-C85EBE7E5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AEB91-9E20-4075-A4E0-AA4AF9966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96B97-3CE3-4B3A-9CDA-00CE2E0C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5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9DE74-AF1F-491D-B2A2-284153BFF2C1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BF65C-1F74-44E2-8EEC-7EF9848F9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1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9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4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여기서의 군집은 데이터를 </a:t>
            </a:r>
            <a:r>
              <a:rPr lang="ko-KR" altLang="en-US" dirty="0" err="1"/>
              <a:t>그룹핑할때의</a:t>
            </a:r>
            <a:r>
              <a:rPr lang="ko-KR" altLang="en-US" dirty="0"/>
              <a:t> </a:t>
            </a:r>
            <a:r>
              <a:rPr lang="en-US" altLang="ko-KR" dirty="0"/>
              <a:t>Cluster</a:t>
            </a:r>
            <a:r>
              <a:rPr lang="ko-KR" altLang="en-US" dirty="0"/>
              <a:t>가 아닌 생명체 집단의 움직임을 뜻하는 </a:t>
            </a:r>
            <a:r>
              <a:rPr lang="en-US" altLang="ko-KR" dirty="0"/>
              <a:t>Flocking</a:t>
            </a:r>
            <a:r>
              <a:rPr lang="ko-KR" altLang="en-US" dirty="0"/>
              <a:t>을 의미합니다</a:t>
            </a:r>
            <a:r>
              <a:rPr lang="en-US" altLang="ko-KR" dirty="0"/>
              <a:t>. </a:t>
            </a:r>
            <a:r>
              <a:rPr lang="ko-KR" altLang="en-US" dirty="0"/>
              <a:t>군집 시뮬레이션이란 수많은 생명체가 뭉쳐서 활동하는 모습을 컴퓨터로 시뮬레이션 하는 것을 이야기합니다</a:t>
            </a:r>
            <a:r>
              <a:rPr lang="en-US" altLang="ko-KR" dirty="0"/>
              <a:t>. </a:t>
            </a:r>
            <a:r>
              <a:rPr lang="ko-KR" altLang="en-US" dirty="0"/>
              <a:t>특히 작은 물고기들은 포식자로부터의 습격에 대비하기 위해 서로 뭉쳐 큰 물고기처럼 보이도록 행동합니다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복잡계는 간단히 수많은 요소들로 </a:t>
            </a:r>
            <a:r>
              <a:rPr lang="ko-KR" altLang="en-US" dirty="0" err="1"/>
              <a:t>구성되어있으며</a:t>
            </a:r>
            <a:r>
              <a:rPr lang="en-US" altLang="ko-KR" dirty="0"/>
              <a:t>, </a:t>
            </a:r>
            <a:r>
              <a:rPr lang="ko-KR" altLang="en-US" dirty="0"/>
              <a:t>그들 사이에서 </a:t>
            </a:r>
            <a:r>
              <a:rPr lang="ko-KR" altLang="en-US" dirty="0" err="1"/>
              <a:t>비선형적인</a:t>
            </a:r>
            <a:r>
              <a:rPr lang="ko-KR" altLang="en-US" dirty="0"/>
              <a:t> 상호작용에 의해 예측하기 어려운 결과가 나오는 시스템을 이야기합니다</a:t>
            </a:r>
            <a:r>
              <a:rPr lang="en-US" altLang="ko-KR" dirty="0"/>
              <a:t>. </a:t>
            </a:r>
            <a:r>
              <a:rPr lang="ko-KR" altLang="en-US" dirty="0"/>
              <a:t>이런 수많은 요소들 사이에서 작은 상호작용이 수많은 요소들 사이에서 일어나다 보면 기존의 상호작용으로는 예측하기 힘든 거대한 패턴이나 움직임이 일어나는데</a:t>
            </a:r>
            <a:r>
              <a:rPr lang="en-US" altLang="ko-KR" dirty="0"/>
              <a:t>, </a:t>
            </a:r>
            <a:r>
              <a:rPr lang="ko-KR" altLang="en-US" dirty="0"/>
              <a:t>이러한 과정은 외부 개입 없이 일어나기 때문에 자기조직화라고 부릅니다</a:t>
            </a:r>
            <a:r>
              <a:rPr lang="en-US" altLang="ko-KR" dirty="0"/>
              <a:t>. </a:t>
            </a:r>
            <a:r>
              <a:rPr lang="ko-KR" altLang="en-US" dirty="0"/>
              <a:t>이번 시뮬레이션에서도 한 물고기 개체에 간단한 명령을 줄 것이지만</a:t>
            </a:r>
            <a:r>
              <a:rPr lang="en-US" altLang="ko-KR" dirty="0"/>
              <a:t>, </a:t>
            </a:r>
            <a:r>
              <a:rPr lang="ko-KR" altLang="en-US" dirty="0"/>
              <a:t>이 명령이 수많은 물고기에서 동시에 수행되어 나타나는 예측하기 힘든 결과를 시뮬레이션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군집 시뮬레이션이 성공적으로 수행된다면 자연의 웅장한 아름다움을 컴퓨터 그래픽으로 </a:t>
            </a:r>
            <a:r>
              <a:rPr lang="ko-KR" altLang="en-US" dirty="0" err="1"/>
              <a:t>흉내낼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5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4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3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5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8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9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85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5AVVDXJSV3g?feature=oembed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vsp1HCKeMQ?feature=oembed" TargetMode="Externa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나무, 식물이(가) 표시된 사진&#10;&#10;자동 생성된 설명">
            <a:extLst>
              <a:ext uri="{FF2B5EF4-FFF2-40B4-BE49-F238E27FC236}">
                <a16:creationId xmlns:a16="http://schemas.microsoft.com/office/drawing/2014/main" id="{FD826BB4-D28E-403D-950D-07B62621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6484" y="-30997"/>
            <a:ext cx="14084968" cy="68889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020750" y="2787350"/>
              <a:ext cx="41504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Boid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Simulation</a:t>
              </a:r>
            </a:p>
            <a:p>
              <a:pPr algn="ctr"/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홍유진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서울지역대학</a:t>
              </a:r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584E070-084A-46DE-94BA-50C4D9E2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31"/>
          <a:stretch/>
        </p:blipFill>
        <p:spPr>
          <a:xfrm>
            <a:off x="-152400" y="1054101"/>
            <a:ext cx="12344400" cy="60957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86867" y="3584778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676419" y="1981201"/>
            <a:ext cx="3189768" cy="2135242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상어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시뮬레이션에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랜덤성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부여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시뮬레이션 영역안에서 랜덤하게 이동하며 물고기들의 이동을 방해하는 역할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3E8C54-93A1-4387-8BF4-44BCEB5E7BB5}"/>
              </a:ext>
            </a:extLst>
          </p:cNvPr>
          <p:cNvGrpSpPr/>
          <p:nvPr/>
        </p:nvGrpSpPr>
        <p:grpSpPr>
          <a:xfrm>
            <a:off x="8092061" y="2827202"/>
            <a:ext cx="3857762" cy="3914853"/>
            <a:chOff x="38764" y="2238864"/>
            <a:chExt cx="3363656" cy="1519657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2D7997E-360C-4DAF-A72A-D6C68A6B6CB9}"/>
                </a:ext>
              </a:extLst>
            </p:cNvPr>
            <p:cNvSpPr/>
            <p:nvPr/>
          </p:nvSpPr>
          <p:spPr>
            <a:xfrm>
              <a:off x="38764" y="2238864"/>
              <a:ext cx="3363656" cy="15196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6AABC3-9344-465A-AD0D-A949167A5437}"/>
                </a:ext>
              </a:extLst>
            </p:cNvPr>
            <p:cNvSpPr txBox="1"/>
            <p:nvPr/>
          </p:nvSpPr>
          <p:spPr>
            <a:xfrm>
              <a:off x="78926" y="2363515"/>
              <a:ext cx="2492080" cy="138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IEnumerator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RandomMove</a:t>
              </a:r>
              <a:r>
                <a:rPr lang="en-US" altLang="ko-KR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()</a:t>
              </a:r>
              <a:endPara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8283857-DDA9-4968-9C57-F073E1CF051C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2" y="2532577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E153F2C-2A86-4802-9A76-179D2182FDB6}"/>
              </a:ext>
            </a:extLst>
          </p:cNvPr>
          <p:cNvSpPr txBox="1"/>
          <p:nvPr/>
        </p:nvSpPr>
        <p:spPr>
          <a:xfrm>
            <a:off x="7580640" y="3583848"/>
            <a:ext cx="61785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          bool 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 = true;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</a:t>
            </a:r>
            <a:r>
              <a:rPr lang="en-US" altLang="ko-KR" sz="1600" dirty="0" err="1"/>
              <a:t>tr.DOMove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movePos</a:t>
            </a:r>
            <a:r>
              <a:rPr lang="en-US" altLang="ko-KR" sz="1600" dirty="0"/>
              <a:t>, duration)</a:t>
            </a:r>
          </a:p>
          <a:p>
            <a:r>
              <a:rPr lang="en-US" altLang="ko-KR" sz="1600" dirty="0"/>
              <a:t>                .</a:t>
            </a:r>
            <a:r>
              <a:rPr lang="en-US" altLang="ko-KR" sz="1600" dirty="0" err="1"/>
              <a:t>SetEase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Ease.InSine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           .</a:t>
            </a:r>
            <a:r>
              <a:rPr lang="en-US" altLang="ko-KR" sz="1600" dirty="0" err="1"/>
              <a:t>OnComplete</a:t>
            </a:r>
            <a:r>
              <a:rPr lang="en-US" altLang="ko-KR" sz="1600" dirty="0"/>
              <a:t>(() =&gt; 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 = false);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</a:t>
            </a:r>
            <a:r>
              <a:rPr lang="en-US" altLang="ko-KR" sz="1600" dirty="0" err="1"/>
              <a:t>tr.DOLookAt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movePos</a:t>
            </a:r>
            <a:r>
              <a:rPr lang="en-US" altLang="ko-KR" sz="1600" dirty="0"/>
              <a:t>, 0.4f);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          while (</a:t>
            </a:r>
            <a:r>
              <a:rPr lang="en-US" altLang="ko-KR" sz="1600" dirty="0" err="1"/>
              <a:t>isMoving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          {</a:t>
            </a:r>
          </a:p>
          <a:p>
            <a:r>
              <a:rPr lang="en-US" altLang="ko-KR" sz="1600" dirty="0"/>
              <a:t>                yield return null;</a:t>
            </a:r>
          </a:p>
          <a:p>
            <a:r>
              <a:rPr lang="en-US" altLang="ko-KR" sz="1600" dirty="0"/>
              <a:t>            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412230" y="3771327"/>
            <a:ext cx="5078137" cy="95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물고기수와 물고기의 행동 패턴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사용자의 카메라 움직임들의 </a:t>
            </a:r>
            <a:r>
              <a:rPr lang="ko-KR" altLang="en-US" sz="1600" spc="-150" dirty="0" err="1"/>
              <a:t>설정값을</a:t>
            </a:r>
            <a:r>
              <a:rPr lang="ko-KR" altLang="en-US" sz="1600" spc="-150" dirty="0"/>
              <a:t> 바꾸어 다양한 상황에서의 시뮬레이션이 가능하게끔 설정 </a:t>
            </a:r>
            <a:r>
              <a:rPr lang="en-US" altLang="ko-KR" sz="1600" spc="-150" dirty="0"/>
              <a:t>UI </a:t>
            </a:r>
            <a:r>
              <a:rPr lang="ko-KR" altLang="en-US" sz="1600" spc="-150" dirty="0"/>
              <a:t>제작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351863" y="2501899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시뮬레이션 설정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D841169-125F-4CD9-B49E-6F4499B3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3" y="1237964"/>
            <a:ext cx="53435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424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프로그램의 구조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3" y="1320294"/>
            <a:ext cx="5520560" cy="6973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93829" y="1366180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Lobby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448070" y="5770554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로비 애니메이션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매뉴얼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 설정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종료</a:t>
            </a: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314303" y="57705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시뮬레이션</a:t>
            </a: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3" y="1282952"/>
            <a:ext cx="5568701" cy="734725"/>
            <a:chOff x="6850068" y="1576156"/>
            <a:chExt cx="341588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341588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1" y="1617891"/>
              <a:ext cx="2040322" cy="53186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Simulation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47FA94C8-953A-4F36-8C19-B4048684DF53}"/>
              </a:ext>
            </a:extLst>
          </p:cNvPr>
          <p:cNvSpPr/>
          <p:nvPr/>
        </p:nvSpPr>
        <p:spPr>
          <a:xfrm rot="5400000">
            <a:off x="5939590" y="3409260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이등변 삼각형 255">
            <a:extLst>
              <a:ext uri="{FF2B5EF4-FFF2-40B4-BE49-F238E27FC236}">
                <a16:creationId xmlns:a16="http://schemas.microsoft.com/office/drawing/2014/main" id="{9B7EDA51-8E99-4F05-81ED-2EE9CAB9F2E4}"/>
              </a:ext>
            </a:extLst>
          </p:cNvPr>
          <p:cNvSpPr/>
          <p:nvPr/>
        </p:nvSpPr>
        <p:spPr>
          <a:xfrm rot="16200000">
            <a:off x="5863390" y="3986152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45A69-06F7-4E27-B218-C0EE2069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32" y="2454166"/>
            <a:ext cx="4578839" cy="25355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A0243B-54FC-4AFC-A64E-DDF086D8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26" y="2454166"/>
            <a:ext cx="4591694" cy="25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8D40B6-1470-4F1C-A74A-AF2A3E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C2CC5A-9AEE-4BD2-911B-91F3C6B06B4D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642D83-17FD-4FAC-943B-C87D606F8259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985113B-278E-4F7F-9FFD-0EEBF63A03E3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5244F4-247E-458C-97FF-4310F4C88180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6546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실행 예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396C9-1BA2-4BC9-B8B3-51DAC4F844E4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44DDAF-4A78-4706-A30C-118867658224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237506" y="2581933"/>
            <a:ext cx="5078137" cy="951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프로그램 </a:t>
            </a:r>
            <a:r>
              <a:rPr lang="ko-KR" altLang="en-US" sz="1600" spc="-150" dirty="0" err="1"/>
              <a:t>실행시</a:t>
            </a:r>
            <a:r>
              <a:rPr lang="ko-KR" altLang="en-US" sz="1600" spc="-150" dirty="0"/>
              <a:t> 처음 나타나는 화면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Start / Key </a:t>
            </a:r>
            <a:r>
              <a:rPr lang="en-US" altLang="ko-KR" sz="1600" spc="-150" dirty="0" err="1"/>
              <a:t>Menual</a:t>
            </a:r>
            <a:r>
              <a:rPr lang="en-US" altLang="ko-KR" sz="1600" spc="-150" dirty="0"/>
              <a:t> / Setting / Exit </a:t>
            </a:r>
            <a:r>
              <a:rPr lang="ko-KR" altLang="en-US" sz="1600" spc="-150" dirty="0"/>
              <a:t>버튼이 있음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시선을 사로잡는 물고기들의 애니메이션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237506" y="1396426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로비 씬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981643" y="2289661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CA51D89-D0A4-453B-9F5F-5198B1FA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9" y="1138538"/>
            <a:ext cx="4920798" cy="2737587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5B02A68-ECFA-4D2D-8E08-8CB57DDA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28" y="3876129"/>
            <a:ext cx="4960408" cy="2750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864D0C-D5B0-4425-8F82-BFCCB52E63CD}"/>
              </a:ext>
            </a:extLst>
          </p:cNvPr>
          <p:cNvSpPr txBox="1"/>
          <p:nvPr/>
        </p:nvSpPr>
        <p:spPr>
          <a:xfrm>
            <a:off x="570629" y="5244043"/>
            <a:ext cx="5078137" cy="951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시뮬레이션의 설정데이터를 조절하여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 err="1"/>
              <a:t>persistentDataPath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경로에 데이터를 저장함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Simulation </a:t>
            </a:r>
            <a:r>
              <a:rPr lang="ko-KR" altLang="en-US" sz="1600" spc="-150" dirty="0"/>
              <a:t>씬 </a:t>
            </a:r>
            <a:r>
              <a:rPr lang="ko-KR" altLang="en-US" sz="1600" spc="-150" dirty="0" err="1"/>
              <a:t>실행시</a:t>
            </a:r>
            <a:r>
              <a:rPr lang="ko-KR" altLang="en-US" sz="1600" spc="-150" dirty="0"/>
              <a:t> 이 데이터를 바탕으로 시뮬레이션 진행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E53E3-5378-436E-9CF3-1BAA75791F75}"/>
              </a:ext>
            </a:extLst>
          </p:cNvPr>
          <p:cNvSpPr txBox="1"/>
          <p:nvPr/>
        </p:nvSpPr>
        <p:spPr>
          <a:xfrm>
            <a:off x="510262" y="4059053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로비 씬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Setting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479BA7-FF70-45A9-AD36-9C89B0CCC30E}"/>
              </a:ext>
            </a:extLst>
          </p:cNvPr>
          <p:cNvCxnSpPr>
            <a:cxnSpLocks/>
          </p:cNvCxnSpPr>
          <p:nvPr/>
        </p:nvCxnSpPr>
        <p:spPr>
          <a:xfrm>
            <a:off x="254399" y="4986154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6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온라인 미디어 2" title="Boid Simulation in Unity URP Play">
            <a:hlinkClick r:id="" action="ppaction://media"/>
            <a:extLst>
              <a:ext uri="{FF2B5EF4-FFF2-40B4-BE49-F238E27FC236}">
                <a16:creationId xmlns:a16="http://schemas.microsoft.com/office/drawing/2014/main" id="{AD8E9F40-25F3-4A60-9DE4-F5A8F1975C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13594" y="1434187"/>
            <a:ext cx="8325806" cy="47040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187222" y="6149021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https://www.youtube.com/watch?v=5AVVDXJSV3g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187222" y="6149021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https://www.youtube.com/watch?v=Kvsp1HCKeMQ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VR</a:t>
              </a:r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영상</a:t>
              </a:r>
            </a:p>
          </p:txBody>
        </p:sp>
      </p:grpSp>
      <p:pic>
        <p:nvPicPr>
          <p:cNvPr id="5" name="온라인 미디어 4" title="VR Boid Simulation in Unity URP">
            <a:hlinkClick r:id="" action="ppaction://media"/>
            <a:extLst>
              <a:ext uri="{FF2B5EF4-FFF2-40B4-BE49-F238E27FC236}">
                <a16:creationId xmlns:a16="http://schemas.microsoft.com/office/drawing/2014/main" id="{122044B3-8B00-4C16-A4F2-86EB57C429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34901" y="1237964"/>
            <a:ext cx="6522198" cy="489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694994-6130-4D29-A8BD-3D4D7E1FC4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E5EAF4-CB13-4682-A352-C22208EAE49C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AB7094-AE9D-4EAF-BA41-79C7BB452B1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59B002-C9FE-455A-847E-730545456E0F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C312A-138B-431E-9D9D-F45A5A16179D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069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결론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DCDC1-B113-4273-B821-C13FA45101AF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8D7B41-BB90-4642-9CCF-506ECFA9E10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90AB4B-5EA7-4A67-AFB7-7D7F0385D2B8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FE208C-EF9B-4DB0-AFE0-D043FFDE7FE0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6DD9AD-A6A9-42B4-A6F8-918BDD12C45F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8A4AEE-6100-42AE-885F-AD86E43EE4DD}"/>
              </a:ext>
            </a:extLst>
          </p:cNvPr>
          <p:cNvSpPr txBox="1"/>
          <p:nvPr/>
        </p:nvSpPr>
        <p:spPr>
          <a:xfrm>
            <a:off x="1231471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7C2E02-FB94-4B78-87DB-199713B68F78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C9243-5D0B-4FFC-BDA5-0DD70D3DBCFC}"/>
              </a:ext>
            </a:extLst>
          </p:cNvPr>
          <p:cNvSpPr txBox="1"/>
          <p:nvPr/>
        </p:nvSpPr>
        <p:spPr>
          <a:xfrm>
            <a:off x="4929572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6E93F-141C-4AFB-8934-FC7DB982F3C5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D4CF55-EF3A-4412-A01E-353535AD9071}"/>
              </a:ext>
            </a:extLst>
          </p:cNvPr>
          <p:cNvSpPr txBox="1"/>
          <p:nvPr/>
        </p:nvSpPr>
        <p:spPr>
          <a:xfrm>
            <a:off x="8627671" y="5651975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D4C088-6D84-4A71-8486-EBEDDC80285F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비행기">
            <a:extLst>
              <a:ext uri="{FF2B5EF4-FFF2-40B4-BE49-F238E27FC236}">
                <a16:creationId xmlns:a16="http://schemas.microsoft.com/office/drawing/2014/main" id="{0B6BFC72-223E-4298-802F-C6F37E99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074" y="2613333"/>
            <a:ext cx="1378607" cy="1378607"/>
          </a:xfrm>
          <a:prstGeom prst="rect">
            <a:avLst/>
          </a:prstGeom>
        </p:spPr>
      </p:pic>
      <p:pic>
        <p:nvPicPr>
          <p:cNvPr id="5" name="그래픽 4" descr="바코드">
            <a:extLst>
              <a:ext uri="{FF2B5EF4-FFF2-40B4-BE49-F238E27FC236}">
                <a16:creationId xmlns:a16="http://schemas.microsoft.com/office/drawing/2014/main" id="{9D8C59A1-F37F-435D-B387-D211938D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7257" y="2613334"/>
            <a:ext cx="1378607" cy="1378607"/>
          </a:xfrm>
          <a:prstGeom prst="rect">
            <a:avLst/>
          </a:prstGeom>
        </p:spPr>
      </p:pic>
      <p:pic>
        <p:nvPicPr>
          <p:cNvPr id="7" name="그래픽 6" descr="자전거 타기">
            <a:extLst>
              <a:ext uri="{FF2B5EF4-FFF2-40B4-BE49-F238E27FC236}">
                <a16:creationId xmlns:a16="http://schemas.microsoft.com/office/drawing/2014/main" id="{12581912-25B1-495B-B498-8E446E020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6136" y="2613334"/>
            <a:ext cx="1378607" cy="13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물고기이(가) 표시된 사진&#10;&#10;자동 생성된 설명">
            <a:extLst>
              <a:ext uri="{FF2B5EF4-FFF2-40B4-BE49-F238E27FC236}">
                <a16:creationId xmlns:a16="http://schemas.microsoft.com/office/drawing/2014/main" id="{E5E3AB39-55FC-4CAF-9B63-422F985A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69"/>
          <a:stretch/>
        </p:blipFill>
        <p:spPr>
          <a:xfrm>
            <a:off x="6042212" y="-35161"/>
            <a:ext cx="6149789" cy="689316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58762" y="2145543"/>
            <a:ext cx="3589765" cy="690146"/>
            <a:chOff x="440154" y="2095500"/>
            <a:chExt cx="358976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개발목적 및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58762" y="3060464"/>
            <a:ext cx="3697166" cy="690146"/>
            <a:chOff x="440154" y="2095500"/>
            <a:chExt cx="3697166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내용 및 제작 방법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58762" y="3936561"/>
            <a:ext cx="3482364" cy="690146"/>
            <a:chOff x="440154" y="2095500"/>
            <a:chExt cx="3482364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프로그램의 구조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58762" y="4796489"/>
            <a:ext cx="2123018" cy="690146"/>
            <a:chOff x="440154" y="2095500"/>
            <a:chExt cx="2123018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1311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실행 예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917C65-70C0-4488-B673-BB71DFA03A25}"/>
              </a:ext>
            </a:extLst>
          </p:cNvPr>
          <p:cNvGrpSpPr/>
          <p:nvPr/>
        </p:nvGrpSpPr>
        <p:grpSpPr>
          <a:xfrm>
            <a:off x="440154" y="5759677"/>
            <a:ext cx="1675779" cy="690146"/>
            <a:chOff x="440154" y="2095500"/>
            <a:chExt cx="1675779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B87315-3F28-4D25-B037-D8B5912E33DB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9BAFD5-F76F-44D6-85B7-32A96844BA99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4A4FFC-116A-4C0B-9CD3-04C4D6A6B567}"/>
                </a:ext>
              </a:extLst>
            </p:cNvPr>
            <p:cNvSpPr txBox="1"/>
            <p:nvPr/>
          </p:nvSpPr>
          <p:spPr>
            <a:xfrm>
              <a:off x="1251594" y="217896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파란색이(가) 표시된 사진&#10;&#10;자동 생성된 설명">
            <a:extLst>
              <a:ext uri="{FF2B5EF4-FFF2-40B4-BE49-F238E27FC236}">
                <a16:creationId xmlns:a16="http://schemas.microsoft.com/office/drawing/2014/main" id="{FF8F0A2D-0DDC-43C0-B963-7EC6B1EF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943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1845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006725" y="5434568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https://github.com/eugene-doobu/BoidSimulation_URP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깃 저장소</a:t>
              </a:r>
            </a:p>
          </p:txBody>
        </p:sp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C6966D2-22C1-4F12-A9DD-482CB948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5" y="2158045"/>
            <a:ext cx="8734425" cy="2962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9DC53A-2160-4DF3-A3DB-52A2FF0A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28" y="3429000"/>
            <a:ext cx="30289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레퍼런스</a:t>
              </a: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D985E4F-0077-4FA3-9024-93CA5A3C8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09441"/>
            <a:ext cx="4720166" cy="293806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8413672-8310-4BF8-8D68-1D8E71B8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87" y="2359647"/>
            <a:ext cx="6146758" cy="28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21D7B-A442-4644-8C2C-8A0D775B40C9}"/>
              </a:ext>
            </a:extLst>
          </p:cNvPr>
          <p:cNvSpPr txBox="1"/>
          <p:nvPr/>
        </p:nvSpPr>
        <p:spPr>
          <a:xfrm>
            <a:off x="-150629" y="2519916"/>
            <a:ext cx="1249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[                        ]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7866-5AD8-4AAE-96B1-6EF3600050D6}"/>
              </a:ext>
            </a:extLst>
          </p:cNvPr>
          <p:cNvSpPr txBox="1"/>
          <p:nvPr/>
        </p:nvSpPr>
        <p:spPr>
          <a:xfrm>
            <a:off x="4628168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593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생선, 수 중, 산호, 바다, 산호초, 물고기의 무리, 학교, 다이빙, 물, 수중 세계, 리프">
            <a:extLst>
              <a:ext uri="{FF2B5EF4-FFF2-40B4-BE49-F238E27FC236}">
                <a16:creationId xmlns:a16="http://schemas.microsoft.com/office/drawing/2014/main" id="{55CFFDBA-54FF-44D2-A640-196E098C0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497" y="1"/>
            <a:ext cx="12201497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69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개발목적 및 배경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799879" y="6588607"/>
            <a:ext cx="2401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98C8B7-CCB6-4DC5-BE9A-B1C4BE69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04E4F1-9804-47D9-A38E-EA3AC0177C79}"/>
              </a:ext>
            </a:extLst>
          </p:cNvPr>
          <p:cNvSpPr/>
          <p:nvPr/>
        </p:nvSpPr>
        <p:spPr>
          <a:xfrm>
            <a:off x="0" y="-2195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326482" y="2280687"/>
            <a:ext cx="5336717" cy="2307237"/>
            <a:chOff x="379647" y="2206256"/>
            <a:chExt cx="5336717" cy="23072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379647" y="2991109"/>
              <a:ext cx="5336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자연의 아름다움 표현하기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2966483" y="220625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2966483" y="392871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A8C012-8DC4-40E5-B3B5-59AA6E664E75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개발목적 및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094146" y="1549115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군집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(Flock)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514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수많은 생명체가 뭉쳐 활동하는 모습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복잡계의 자기조직화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808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자연의 웅장한 아름다움을 컴퓨터 그래픽으로 흉내내는 것</a:t>
            </a:r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/>
                  <a:t>내용 및 제작 방법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76807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세상에서 가장 사랑받는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2D/3D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멀티플랫폼 게임 및 인터렉티브 콘텐츠 개발 엔진인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 작업을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C#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셰이더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언어인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HLSL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문법을  사용하였습니다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3DC08-1925-4BD1-9667-92DF9D1EE527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사용하여 간단한 처리들을 병렬화하고 많은 양의 고속실행을 처리하는 기술입니다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Compute Shader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대량 병렬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GPGPU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알고리즘 또는 게임 렌더링의 일부를 가속시키기 위해 사용될 수 있습니다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198582" y="4273064"/>
            <a:ext cx="175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Compute Shader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812391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제작한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빌드된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스크립터블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렌더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파이프라인인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URP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 작업을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모바일을 비롯한 여러 플랫폼에서 성능을 최적화하기 좋은 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렌더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파이프라인입니다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491787" y="4273064"/>
            <a:ext cx="25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Universal Render Pipeline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유니버설 렌더 파이프라인(기존 LWRP)으로 그래픽스 퍼포먼스 최적화 | 렌더링 엔진 | Unity">
            <a:extLst>
              <a:ext uri="{FF2B5EF4-FFF2-40B4-BE49-F238E27FC236}">
                <a16:creationId xmlns:a16="http://schemas.microsoft.com/office/drawing/2014/main" id="{878941E1-FCB4-4F03-BDA0-1E0ECA70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489" y="1732738"/>
            <a:ext cx="3525520" cy="22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0B9811-236D-436A-898F-62EFD45C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11" y="1712482"/>
            <a:ext cx="3525520" cy="229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uidelines for Using Unity Trademarks - Unity">
            <a:extLst>
              <a:ext uri="{FF2B5EF4-FFF2-40B4-BE49-F238E27FC236}">
                <a16:creationId xmlns:a16="http://schemas.microsoft.com/office/drawing/2014/main" id="{8411B6D6-295F-4193-BE73-F671DB19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1" y="1618051"/>
            <a:ext cx="3525521" cy="23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2D79E3-549E-4890-BBE1-B508DD6981C2}"/>
              </a:ext>
            </a:extLst>
          </p:cNvPr>
          <p:cNvSpPr txBox="1"/>
          <p:nvPr/>
        </p:nvSpPr>
        <p:spPr>
          <a:xfrm>
            <a:off x="1557019" y="427306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Unity 2020.2.1f1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벡터연산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4841D0-76AA-46D9-80E9-03EE5D9A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52" y="1628684"/>
            <a:ext cx="6169296" cy="457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2BB1C2-8205-4FD3-AF76-0B88092AAF9B}"/>
              </a:ext>
            </a:extLst>
          </p:cNvPr>
          <p:cNvGrpSpPr/>
          <p:nvPr/>
        </p:nvGrpSpPr>
        <p:grpSpPr>
          <a:xfrm>
            <a:off x="-60729" y="-23172"/>
            <a:ext cx="12446989" cy="6881172"/>
            <a:chOff x="-61488" y="-23172"/>
            <a:chExt cx="12602576" cy="688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734456-C6C4-4C08-96CE-4C11EE714014}"/>
                </a:ext>
              </a:extLst>
            </p:cNvPr>
            <p:cNvSpPr/>
            <p:nvPr/>
          </p:nvSpPr>
          <p:spPr>
            <a:xfrm>
              <a:off x="3249187" y="0"/>
              <a:ext cx="3020439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923019-9BE3-4FC0-A0E6-897FEE7F36A5}"/>
                </a:ext>
              </a:extLst>
            </p:cNvPr>
            <p:cNvSpPr/>
            <p:nvPr/>
          </p:nvSpPr>
          <p:spPr>
            <a:xfrm>
              <a:off x="-61488" y="0"/>
              <a:ext cx="3315485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A6714B-2F78-442F-A3DE-F4759285BAC6}"/>
                </a:ext>
              </a:extLst>
            </p:cNvPr>
            <p:cNvSpPr/>
            <p:nvPr/>
          </p:nvSpPr>
          <p:spPr>
            <a:xfrm>
              <a:off x="6269627" y="0"/>
              <a:ext cx="6271461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3D6C2D-DF4E-4D1B-AE35-21C929EBD224}"/>
                </a:ext>
              </a:extLst>
            </p:cNvPr>
            <p:cNvSpPr/>
            <p:nvPr/>
          </p:nvSpPr>
          <p:spPr>
            <a:xfrm>
              <a:off x="6259053" y="-23172"/>
              <a:ext cx="3121283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FEE154-79BA-4A3E-A162-0420C1F47414}"/>
              </a:ext>
            </a:extLst>
          </p:cNvPr>
          <p:cNvSpPr/>
          <p:nvPr/>
        </p:nvSpPr>
        <p:spPr>
          <a:xfrm>
            <a:off x="-788828" y="2990850"/>
            <a:ext cx="13590428" cy="1866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4963-8565-47AC-94F8-535E5F811070}"/>
              </a:ext>
            </a:extLst>
          </p:cNvPr>
          <p:cNvSpPr txBox="1"/>
          <p:nvPr/>
        </p:nvSpPr>
        <p:spPr>
          <a:xfrm flipH="1">
            <a:off x="-128113" y="1391917"/>
            <a:ext cx="3265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Cohesion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A2670-CCD4-4DEE-B8B4-43C0E6D8C9AC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173D7D-116B-42AF-945C-13A9293C6062}"/>
              </a:ext>
            </a:extLst>
          </p:cNvPr>
          <p:cNvSpPr txBox="1"/>
          <p:nvPr/>
        </p:nvSpPr>
        <p:spPr>
          <a:xfrm flipH="1">
            <a:off x="3213823" y="1391917"/>
            <a:ext cx="2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Alignment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9727A0-12AD-46ED-AE8A-CBF287F8CFCF}"/>
              </a:ext>
            </a:extLst>
          </p:cNvPr>
          <p:cNvSpPr txBox="1"/>
          <p:nvPr/>
        </p:nvSpPr>
        <p:spPr>
          <a:xfrm flipH="1">
            <a:off x="6171336" y="1391917"/>
            <a:ext cx="3103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Separate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FA68F-D23C-4539-AE69-02B176643A6C}"/>
              </a:ext>
            </a:extLst>
          </p:cNvPr>
          <p:cNvSpPr txBox="1"/>
          <p:nvPr/>
        </p:nvSpPr>
        <p:spPr>
          <a:xfrm flipH="1">
            <a:off x="9264529" y="1391917"/>
            <a:ext cx="3121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Avoid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98519-81F6-4670-9A5F-E6249D9BAFFE}"/>
              </a:ext>
            </a:extLst>
          </p:cNvPr>
          <p:cNvSpPr txBox="1"/>
          <p:nvPr/>
        </p:nvSpPr>
        <p:spPr>
          <a:xfrm flipH="1">
            <a:off x="-31271" y="5942276"/>
            <a:ext cx="12446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+mj-lt"/>
              </a:rPr>
              <a:t>dir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방향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pos: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위치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P: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자신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, O:</a:t>
            </a:r>
            <a:r>
              <a:rPr lang="ko-KR" altLang="en-US" sz="4400" b="1" dirty="0">
                <a:solidFill>
                  <a:schemeClr val="bg1"/>
                </a:solidFill>
                <a:latin typeface="+mj-lt"/>
              </a:rPr>
              <a:t>장애물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02C7FF-542F-4B22-B661-E38A5EEA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5" y="3276284"/>
            <a:ext cx="2617487" cy="1290816"/>
          </a:xfrm>
          <a:prstGeom prst="rect">
            <a:avLst/>
          </a:prstGeom>
        </p:spPr>
      </p:pic>
      <p:pic>
        <p:nvPicPr>
          <p:cNvPr id="27" name="그림 26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09D37DBC-4AAE-445F-A87F-CF6C6BC2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9" y="3428999"/>
            <a:ext cx="1366826" cy="985386"/>
          </a:xfrm>
          <a:prstGeom prst="rect">
            <a:avLst/>
          </a:prstGeom>
        </p:spPr>
      </p:pic>
      <p:pic>
        <p:nvPicPr>
          <p:cNvPr id="29" name="그림 2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378A8B0-B6F1-4D81-94E3-361301F28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234" y="3405827"/>
            <a:ext cx="3134285" cy="10085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FE2A4B-FF20-44EC-BBFC-9894BA881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43" y="3435916"/>
            <a:ext cx="2290031" cy="9784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3500230-1C09-452C-9FF0-B3398741FA4E}"/>
              </a:ext>
            </a:extLst>
          </p:cNvPr>
          <p:cNvSpPr txBox="1"/>
          <p:nvPr/>
        </p:nvSpPr>
        <p:spPr>
          <a:xfrm flipH="1">
            <a:off x="-82166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결합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2A353-5106-4772-A698-65FD1E09FF39}"/>
              </a:ext>
            </a:extLst>
          </p:cNvPr>
          <p:cNvSpPr txBox="1"/>
          <p:nvPr/>
        </p:nvSpPr>
        <p:spPr>
          <a:xfrm flipH="1">
            <a:off x="3034340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정렬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483622-798F-462E-9470-203AEA1053D5}"/>
              </a:ext>
            </a:extLst>
          </p:cNvPr>
          <p:cNvSpPr txBox="1"/>
          <p:nvPr/>
        </p:nvSpPr>
        <p:spPr>
          <a:xfrm flipH="1">
            <a:off x="6115341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latin typeface="+mj-lt"/>
              </a:rPr>
              <a:t>분리</a:t>
            </a:r>
            <a:endParaRPr lang="ko-KR" altLang="en-U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C77685-3FA3-4D3C-8C9E-4D91F233FC6C}"/>
              </a:ext>
            </a:extLst>
          </p:cNvPr>
          <p:cNvSpPr txBox="1"/>
          <p:nvPr/>
        </p:nvSpPr>
        <p:spPr>
          <a:xfrm flipH="1">
            <a:off x="9164930" y="576102"/>
            <a:ext cx="3265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회피</a:t>
            </a:r>
          </a:p>
        </p:txBody>
      </p:sp>
    </p:spTree>
    <p:extLst>
      <p:ext uri="{BB962C8B-B14F-4D97-AF65-F5344CB8AC3E}">
        <p14:creationId xmlns:p14="http://schemas.microsoft.com/office/powerpoint/2010/main" val="39839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708</Words>
  <Application>Microsoft Office PowerPoint</Application>
  <PresentationFormat>와이드스크린</PresentationFormat>
  <Paragraphs>143</Paragraphs>
  <Slides>23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나눔스퀘어 Bold</vt:lpstr>
      <vt:lpstr>나눔스퀘어 ExtraBold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홍유진</cp:lastModifiedBy>
  <cp:revision>147</cp:revision>
  <dcterms:created xsi:type="dcterms:W3CDTF">2020-06-22T00:57:09Z</dcterms:created>
  <dcterms:modified xsi:type="dcterms:W3CDTF">2021-07-31T15:06:48Z</dcterms:modified>
</cp:coreProperties>
</file>